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6" autoAdjust="0"/>
    <p:restoredTop sz="94660"/>
  </p:normalViewPr>
  <p:slideViewPr>
    <p:cSldViewPr snapToGrid="0">
      <p:cViewPr>
        <p:scale>
          <a:sx n="66" d="100"/>
          <a:sy n="66" d="100"/>
        </p:scale>
        <p:origin x="2448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8785185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n-US" sz="2700" b="1" dirty="0" smtClean="0"/>
              <a:t>Local Container Truck Routing Problem with its Operational Flexibility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Kyungsoo</a:t>
            </a:r>
            <a:r>
              <a:rPr lang="en-US" sz="2800" dirty="0" smtClean="0"/>
              <a:t> </a:t>
            </a:r>
            <a:r>
              <a:rPr lang="en-US" sz="2800" dirty="0" err="1" smtClean="0"/>
              <a:t>Jeong</a:t>
            </a:r>
            <a:r>
              <a:rPr lang="en-US" sz="2800" dirty="0" smtClean="0"/>
              <a:t>, Ph.D. Candidate</a:t>
            </a:r>
            <a:br>
              <a:rPr lang="en-US" sz="2800" dirty="0" smtClean="0"/>
            </a:br>
            <a:r>
              <a:rPr lang="en-US" sz="2800" dirty="0" smtClean="0"/>
              <a:t>University of California, Irvine</a:t>
            </a:r>
            <a:endParaRPr lang="en-US" sz="2800" dirty="0"/>
          </a:p>
        </p:txBody>
      </p:sp>
      <p:sp>
        <p:nvSpPr>
          <p:cNvPr id="165" name="Rectangle 164"/>
          <p:cNvSpPr/>
          <p:nvPr/>
        </p:nvSpPr>
        <p:spPr>
          <a:xfrm>
            <a:off x="0" y="1387551"/>
            <a:ext cx="897636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indent="-574675">
              <a:lnSpc>
                <a:spcPct val="120000"/>
              </a:lnSpc>
              <a:buFont typeface="Wingdings" charset="2"/>
              <a:buChar char="q"/>
            </a:pPr>
            <a:r>
              <a:rPr lang="en-US" sz="1400" b="1" dirty="0" smtClean="0"/>
              <a:t>Local container truck routing problem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/>
              <a:t>I</a:t>
            </a:r>
            <a:r>
              <a:rPr lang="en-US" sz="1400" dirty="0" smtClean="0"/>
              <a:t>ncrease </a:t>
            </a:r>
            <a:r>
              <a:rPr lang="en-US" sz="1400" dirty="0"/>
              <a:t>the efficiency of container movement and reduce the operation cost of a trucking company </a:t>
            </a:r>
            <a:endParaRPr lang="en-US" sz="1400" dirty="0" smtClean="0"/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Plan daily truck routes for </a:t>
            </a:r>
            <a:r>
              <a:rPr lang="en-US" sz="1400" dirty="0"/>
              <a:t>pickup and delivery of fully-loaded and empty containers </a:t>
            </a:r>
            <a:endParaRPr lang="en-US" sz="1400" dirty="0" smtClean="0"/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Consider </a:t>
            </a:r>
            <a:r>
              <a:rPr lang="en-US" sz="1400" dirty="0"/>
              <a:t>two flexible </a:t>
            </a:r>
            <a:r>
              <a:rPr lang="en-US" sz="1400" dirty="0" smtClean="0"/>
              <a:t>operations </a:t>
            </a:r>
            <a:r>
              <a:rPr lang="en-US" sz="1400" dirty="0"/>
              <a:t>in truck routing and </a:t>
            </a:r>
            <a:r>
              <a:rPr lang="en-US" sz="1400" dirty="0" smtClean="0"/>
              <a:t>scheduling: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1" y="4786069"/>
            <a:ext cx="4751614" cy="612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A decision is made at the route construction level by considering time constraints</a:t>
            </a:r>
          </a:p>
        </p:txBody>
      </p:sp>
      <p:pic>
        <p:nvPicPr>
          <p:cNvPr id="170" name="Picture 16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63" y="2512081"/>
            <a:ext cx="4069976" cy="2297131"/>
          </a:xfrm>
          <a:prstGeom prst="rect">
            <a:avLst/>
          </a:prstGeom>
        </p:spPr>
      </p:pic>
      <p:sp>
        <p:nvSpPr>
          <p:cNvPr id="171" name="Rectangle 170"/>
          <p:cNvSpPr/>
          <p:nvPr/>
        </p:nvSpPr>
        <p:spPr>
          <a:xfrm>
            <a:off x="1143000" y="19888200"/>
            <a:ext cx="126492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2800" dirty="0" smtClean="0"/>
              <a:t>A decision is made at the route construction level by considering time constraints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1467853" y="5305689"/>
            <a:ext cx="5245768" cy="185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indent="-574675">
              <a:lnSpc>
                <a:spcPct val="120000"/>
              </a:lnSpc>
              <a:buFont typeface="Wingdings" charset="2"/>
              <a:buChar char="q"/>
            </a:pPr>
            <a:r>
              <a:rPr lang="en-US" sz="1400" b="1" dirty="0" smtClean="0"/>
              <a:t>Mathematical Formulation 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am-TSPTW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Minimizes </a:t>
            </a:r>
            <a:r>
              <a:rPr lang="en-US" sz="1400" dirty="0"/>
              <a:t>the weighted sum of the number of trucks used, total distance traveled and total truck operation time </a:t>
            </a:r>
            <a:r>
              <a:rPr lang="en-US" sz="1400" dirty="0" smtClean="0"/>
              <a:t> 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Synchronization constraints between time window for consecutive tasks</a:t>
            </a:r>
            <a:endParaRPr lang="en-US" altLang="ko-KR" sz="1400" dirty="0" smtClean="0"/>
          </a:p>
          <a:p>
            <a:pPr marL="457200" indent="-457200">
              <a:buFont typeface="Arial" charset="0"/>
              <a:buChar char="•"/>
            </a:pPr>
            <a:endParaRPr lang="ko-KR" altLang="en-US" sz="1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/>
              <p:cNvSpPr/>
              <p:nvPr/>
            </p:nvSpPr>
            <p:spPr>
              <a:xfrm>
                <a:off x="4475747" y="3138867"/>
                <a:ext cx="4668253" cy="2460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4675" indent="-574675">
                  <a:lnSpc>
                    <a:spcPct val="120000"/>
                  </a:lnSpc>
                  <a:buFont typeface="Wingdings" charset="2"/>
                  <a:buChar char="q"/>
                </a:pPr>
                <a:r>
                  <a:rPr lang="en-US" sz="1400" b="1" dirty="0" smtClean="0"/>
                  <a:t>Problem description</a:t>
                </a:r>
              </a:p>
              <a:p>
                <a:pPr marL="766763" lvl="1" indent="-328613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400" dirty="0" smtClean="0"/>
                  <a:t>Given a depot, a container yard, and a set of customers</a:t>
                </a:r>
              </a:p>
              <a:p>
                <a:pPr marL="766763" lvl="1" indent="-328613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400" dirty="0" smtClean="0"/>
                  <a:t>Six types of customers according to a task:</a:t>
                </a:r>
              </a:p>
              <a:p>
                <a:pPr marL="766763" lvl="1" indent="-328613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400" dirty="0" smtClean="0"/>
                  <a:t>Each customer in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𝑓𝑑</m:t>
                        </m:r>
                      </m:sub>
                    </m:sSub>
                  </m:oMath>
                </a14:m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𝑓𝑝</m:t>
                        </m:r>
                      </m:sub>
                    </m:sSub>
                  </m:oMath>
                </a14:m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𝑒𝑑</m:t>
                        </m:r>
                      </m:sub>
                    </m:sSub>
                  </m:oMath>
                </a14:m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𝑒𝑝</m:t>
                        </m:r>
                      </m:sub>
                    </m:sSub>
                  </m:oMath>
                </a14:m>
                <a:r>
                  <a:rPr lang="en-US" sz="1400" dirty="0" smtClean="0"/>
                  <a:t>} has </a:t>
                </a:r>
                <a:r>
                  <a:rPr lang="en-US" sz="1400" dirty="0"/>
                  <a:t>a given time window and service </a:t>
                </a:r>
                <a:r>
                  <a:rPr lang="en-US" sz="1400" dirty="0" smtClean="0"/>
                  <a:t>time</a:t>
                </a:r>
              </a:p>
              <a:p>
                <a:pPr marL="766763" lvl="1" indent="-328613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400" dirty="0"/>
                  <a:t>The time window </a:t>
                </a:r>
                <a:r>
                  <a:rPr lang="en-US" sz="1400" dirty="0" smtClean="0"/>
                  <a:t>for customers in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𝑓𝑑𝑒𝑑</m:t>
                        </m:r>
                      </m:sub>
                    </m:sSub>
                  </m:oMath>
                </a14:m>
                <a:r>
                  <a:rPr lang="en-US" sz="1400" dirty="0" smtClean="0"/>
                  <a:t>,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𝑒𝑝𝑓𝑑</m:t>
                        </m:r>
                      </m:sub>
                    </m:sSub>
                  </m:oMath>
                </a14:m>
                <a:r>
                  <a:rPr lang="en-US" sz="1400" dirty="0" smtClean="0"/>
                  <a:t>} is determined </a:t>
                </a:r>
                <a:r>
                  <a:rPr lang="en-US" sz="1400" dirty="0"/>
                  <a:t>when the previous task is </a:t>
                </a:r>
                <a:r>
                  <a:rPr lang="en-US" sz="1400" dirty="0" smtClean="0"/>
                  <a:t>completed</a:t>
                </a:r>
              </a:p>
              <a:p>
                <a:pPr marL="766763" lvl="1" indent="-328613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400" dirty="0"/>
                  <a:t>M</a:t>
                </a:r>
                <a:r>
                  <a:rPr lang="en-US" sz="1400" dirty="0" smtClean="0"/>
                  <a:t>odified truck routing network </a:t>
                </a:r>
              </a:p>
            </p:txBody>
          </p:sp>
        </mc:Choice>
        <mc:Fallback xmlns="">
          <p:sp>
            <p:nvSpPr>
              <p:cNvPr id="173" name="Rectangle 1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747" y="3138867"/>
                <a:ext cx="4668253" cy="2460545"/>
              </a:xfrm>
              <a:prstGeom prst="rect">
                <a:avLst/>
              </a:prstGeom>
              <a:blipFill rotWithShape="0">
                <a:blip r:embed="rId3"/>
                <a:stretch>
                  <a:fillRect l="-131" r="-392" b="-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1948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indent="-574675">
              <a:lnSpc>
                <a:spcPct val="120000"/>
              </a:lnSpc>
              <a:buFont typeface="Wingdings" charset="2"/>
              <a:buChar char="q"/>
            </a:pPr>
            <a:r>
              <a:rPr lang="en-US" sz="1400" b="1" dirty="0" smtClean="0"/>
              <a:t>Two-phase Heuristic Approach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Coded in Python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/>
              <a:t>Insertion heuristic to generate a feasible </a:t>
            </a:r>
            <a:r>
              <a:rPr lang="en-US" sz="1400" dirty="0" smtClean="0"/>
              <a:t>solution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/>
              <a:t>Variable Neighborhood Search (VNS) </a:t>
            </a:r>
            <a:r>
              <a:rPr lang="en-US" sz="1400" dirty="0" smtClean="0"/>
              <a:t>to improve the current solution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Feasibility Check algorithm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348859"/>
            <a:ext cx="8446168" cy="129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indent="-574675">
              <a:lnSpc>
                <a:spcPct val="120000"/>
              </a:lnSpc>
              <a:buFont typeface="Wingdings" charset="2"/>
              <a:buChar char="q"/>
            </a:pPr>
            <a:r>
              <a:rPr lang="en-US" sz="1400" b="1" dirty="0" smtClean="0"/>
              <a:t>VNS algorithm 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Neighborhood operators: </a:t>
            </a:r>
            <a:r>
              <a:rPr lang="en-US" sz="1400" dirty="0">
                <a:latin typeface="Times New Roman" charset="0"/>
                <a:ea typeface="맑은 고딕" charset="-127"/>
                <a:cs typeface="Times New Roman" charset="0"/>
              </a:rPr>
              <a:t>Intra- and Inter-route </a:t>
            </a:r>
            <a:r>
              <a:rPr lang="en-US" sz="1400" b="1" dirty="0" smtClean="0">
                <a:latin typeface="Times New Roman" charset="0"/>
                <a:ea typeface="맑은 고딕" charset="-127"/>
                <a:cs typeface="Times New Roman" charset="0"/>
              </a:rPr>
              <a:t>Insertion</a:t>
            </a:r>
            <a:r>
              <a:rPr lang="en-US" sz="1400" dirty="0" smtClean="0">
                <a:latin typeface="Times New Roman" charset="0"/>
                <a:ea typeface="맑은 고딕" charset="-127"/>
                <a:cs typeface="Times New Roman" charset="0"/>
              </a:rPr>
              <a:t>, </a:t>
            </a:r>
            <a:r>
              <a:rPr lang="en-US" sz="1400" b="1" dirty="0" smtClean="0">
                <a:latin typeface="Times New Roman" charset="0"/>
                <a:ea typeface="맑은 고딕" charset="-127"/>
                <a:cs typeface="Times New Roman" charset="0"/>
              </a:rPr>
              <a:t>Swap</a:t>
            </a:r>
            <a:r>
              <a:rPr lang="en-US" sz="1400" dirty="0" smtClean="0">
                <a:latin typeface="Times New Roman" charset="0"/>
                <a:ea typeface="맑은 고딕" charset="-127"/>
                <a:cs typeface="Times New Roman" charset="0"/>
              </a:rPr>
              <a:t>, </a:t>
            </a:r>
            <a:r>
              <a:rPr lang="en-US" sz="1400" b="1" dirty="0" smtClean="0">
                <a:latin typeface="Times New Roman" charset="0"/>
                <a:ea typeface="맑은 고딕" charset="-127"/>
                <a:cs typeface="Times New Roman" charset="0"/>
              </a:rPr>
              <a:t>2-opt</a:t>
            </a:r>
            <a:r>
              <a:rPr lang="en-US" sz="1400" dirty="0" smtClean="0">
                <a:latin typeface="Calibri" charset="0"/>
                <a:ea typeface="맑은 고딕" charset="-127"/>
                <a:cs typeface="Times New Roman" charset="0"/>
              </a:rPr>
              <a:t>, </a:t>
            </a:r>
            <a:r>
              <a:rPr lang="en-US" sz="1400" b="1" dirty="0" smtClean="0">
                <a:latin typeface="Times New Roman" charset="0"/>
                <a:ea typeface="맑은 고딕" charset="-127"/>
                <a:cs typeface="Times New Roman" charset="0"/>
              </a:rPr>
              <a:t>Double-insertion</a:t>
            </a:r>
            <a:r>
              <a:rPr lang="en-US" sz="1400" dirty="0" smtClean="0">
                <a:latin typeface="Calibri" charset="0"/>
                <a:ea typeface="맑은 고딕" charset="-127"/>
                <a:cs typeface="Times New Roman" charset="0"/>
              </a:rPr>
              <a:t>, and  inter </a:t>
            </a:r>
            <a:r>
              <a:rPr lang="en-US" sz="1400" b="1" dirty="0" smtClean="0">
                <a:latin typeface="Times New Roman" charset="0"/>
                <a:ea typeface="맑은 고딕" charset="-127"/>
                <a:cs typeface="Times New Roman" charset="0"/>
              </a:rPr>
              <a:t>Route reduction</a:t>
            </a:r>
            <a:endParaRPr lang="en-US" sz="1400" dirty="0" smtClean="0">
              <a:latin typeface="Calibri" charset="0"/>
              <a:ea typeface="맑은 고딕" charset="-127"/>
              <a:cs typeface="Times New Roman" charset="0"/>
            </a:endParaRPr>
          </a:p>
          <a:p>
            <a:pPr marL="766763" lvl="1" indent="-328613">
              <a:buFont typeface="Arial" charset="0"/>
              <a:buChar char="•"/>
            </a:pPr>
            <a:r>
              <a:rPr lang="en-US" sz="1400" dirty="0" smtClean="0"/>
              <a:t>Perturbation: four inter-route operators and route reduction</a:t>
            </a:r>
          </a:p>
          <a:p>
            <a:pPr marL="766763" lvl="1" indent="-328613">
              <a:buFont typeface="Arial" charset="0"/>
              <a:buChar char="•"/>
            </a:pPr>
            <a:r>
              <a:rPr lang="en-US" sz="1400" dirty="0" smtClean="0"/>
              <a:t>Local search: four inter-route and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four</a:t>
            </a:r>
            <a:r>
              <a:rPr lang="en-US" sz="1400" dirty="0" smtClean="0"/>
              <a:t> intra-route operator were used in random order    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38" y="4601936"/>
            <a:ext cx="3988643" cy="22560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35977" y="4422031"/>
            <a:ext cx="4125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sng" dirty="0" smtClean="0"/>
              <a:t>Objective reduction rate of the proposed problem</a:t>
            </a:r>
            <a:endParaRPr lang="en-US" sz="1400" b="1" i="1" u="sng" dirty="0"/>
          </a:p>
        </p:txBody>
      </p:sp>
      <p:sp>
        <p:nvSpPr>
          <p:cNvPr id="13" name="Rectangle 12"/>
          <p:cNvSpPr/>
          <p:nvPr/>
        </p:nvSpPr>
        <p:spPr>
          <a:xfrm>
            <a:off x="-1" y="2587557"/>
            <a:ext cx="8093413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indent="-574675">
              <a:lnSpc>
                <a:spcPct val="120000"/>
              </a:lnSpc>
              <a:buFont typeface="Wingdings" charset="2"/>
              <a:buChar char="q"/>
            </a:pPr>
            <a:r>
              <a:rPr lang="en-US" sz="1400" b="1" smtClean="0"/>
              <a:t>Numerical </a:t>
            </a:r>
            <a:r>
              <a:rPr lang="en-US" sz="1400" b="1" dirty="0" smtClean="0"/>
              <a:t>Test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Randomly generated test instances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/>
              <a:t>Evaluate the performance of the proposed heuristic algorithm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err="1"/>
              <a:t>Gurobi</a:t>
            </a:r>
            <a:r>
              <a:rPr lang="en-US" sz="1400" dirty="0"/>
              <a:t> (ver. 6.0.1) were used for the </a:t>
            </a:r>
            <a:r>
              <a:rPr lang="en-US" sz="1400" dirty="0" smtClean="0"/>
              <a:t>comparison</a:t>
            </a:r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The </a:t>
            </a:r>
            <a:r>
              <a:rPr lang="en-US" sz="1400" dirty="0"/>
              <a:t>algorithm found better solutions than the solver within a relatively short time </a:t>
            </a:r>
            <a:endParaRPr lang="en-US" sz="1400" dirty="0" smtClean="0"/>
          </a:p>
          <a:p>
            <a:pPr marL="766763" lvl="1" indent="-328613">
              <a:lnSpc>
                <a:spcPct val="120000"/>
              </a:lnSpc>
              <a:buFont typeface="Arial" charset="0"/>
              <a:buChar char="•"/>
            </a:pPr>
            <a:r>
              <a:rPr lang="en-US" sz="1400" dirty="0" smtClean="0"/>
              <a:t>Optimal </a:t>
            </a:r>
            <a:r>
              <a:rPr lang="en-US" sz="1400" dirty="0"/>
              <a:t>routes with two operations can reduce total travel distance and total operation time compared to the other </a:t>
            </a:r>
            <a:r>
              <a:rPr lang="en-US" sz="1400" dirty="0" smtClean="0"/>
              <a:t>strategies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271</Words>
  <Application>Microsoft Macintosh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Calibri</vt:lpstr>
      <vt:lpstr>Calibri Light</vt:lpstr>
      <vt:lpstr>Cambria Math</vt:lpstr>
      <vt:lpstr>Times New Roman</vt:lpstr>
      <vt:lpstr>Wingdings</vt:lpstr>
      <vt:lpstr>맑은 고딕</vt:lpstr>
      <vt:lpstr>Arial</vt:lpstr>
      <vt:lpstr>Office Theme</vt:lpstr>
      <vt:lpstr>Custom Design</vt:lpstr>
      <vt:lpstr>Local Container Truck Routing Problem with its Operational Flexibility Kyungsoo Jeong, Ph.D. Candidate University of California, Irvine</vt:lpstr>
      <vt:lpstr>PowerPoint Presentation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KAY JEONG</cp:lastModifiedBy>
  <cp:revision>10</cp:revision>
  <dcterms:created xsi:type="dcterms:W3CDTF">2016-12-19T23:39:08Z</dcterms:created>
  <dcterms:modified xsi:type="dcterms:W3CDTF">2016-12-28T21:00:16Z</dcterms:modified>
</cp:coreProperties>
</file>